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57" r:id="rId8"/>
    <p:sldId id="264" r:id="rId9"/>
    <p:sldId id="259" r:id="rId10"/>
    <p:sldId id="265" r:id="rId11"/>
    <p:sldId id="266" r:id="rId12"/>
    <p:sldId id="267" r:id="rId13"/>
    <p:sldId id="314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F4BC3-C5A2-4C93-9179-84D849ADB7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00208C5-8DC2-4E1E-B996-7E426F0EA17F}">
      <dgm:prSet/>
      <dgm:spPr/>
      <dgm:t>
        <a:bodyPr/>
        <a:lstStyle/>
        <a:p>
          <a:r>
            <a:rPr lang="en-GB"/>
            <a:t>1970: 22 kommuner bliver til én</a:t>
          </a:r>
          <a:endParaRPr lang="en-US"/>
        </a:p>
      </dgm:t>
    </dgm:pt>
    <dgm:pt modelId="{F277F7C7-8769-41B5-8060-134CEED88803}" type="parTrans" cxnId="{F0B3BCC0-1E57-43A9-96C6-D8635E31A35C}">
      <dgm:prSet/>
      <dgm:spPr/>
      <dgm:t>
        <a:bodyPr/>
        <a:lstStyle/>
        <a:p>
          <a:endParaRPr lang="en-US"/>
        </a:p>
      </dgm:t>
    </dgm:pt>
    <dgm:pt modelId="{3147AEB5-17F3-4329-8700-1C79F2487111}" type="sibTrans" cxnId="{F0B3BCC0-1E57-43A9-96C6-D8635E31A35C}">
      <dgm:prSet/>
      <dgm:spPr/>
      <dgm:t>
        <a:bodyPr/>
        <a:lstStyle/>
        <a:p>
          <a:endParaRPr lang="en-US"/>
        </a:p>
      </dgm:t>
    </dgm:pt>
    <dgm:pt modelId="{7FF52492-903B-4D23-88C4-B542733168D8}">
      <dgm:prSet/>
      <dgm:spPr/>
      <dgm:t>
        <a:bodyPr/>
        <a:lstStyle/>
        <a:p>
          <a:r>
            <a:rPr lang="da-DK"/>
            <a:t>Herefter: den ene halvdel kom fra købstaden, den anden fra de gamle sognekommuner</a:t>
          </a:r>
          <a:endParaRPr lang="en-US"/>
        </a:p>
      </dgm:t>
    </dgm:pt>
    <dgm:pt modelId="{64B22FD1-2B00-475B-8D39-8831B6B7585C}" type="parTrans" cxnId="{33DE6E63-CAAC-44DA-B86F-D35E30A7B571}">
      <dgm:prSet/>
      <dgm:spPr/>
      <dgm:t>
        <a:bodyPr/>
        <a:lstStyle/>
        <a:p>
          <a:endParaRPr lang="en-US"/>
        </a:p>
      </dgm:t>
    </dgm:pt>
    <dgm:pt modelId="{C917DE5F-B734-41AA-87EE-0354861553B4}" type="sibTrans" cxnId="{33DE6E63-CAAC-44DA-B86F-D35E30A7B571}">
      <dgm:prSet/>
      <dgm:spPr/>
      <dgm:t>
        <a:bodyPr/>
        <a:lstStyle/>
        <a:p>
          <a:endParaRPr lang="en-US"/>
        </a:p>
      </dgm:t>
    </dgm:pt>
    <dgm:pt modelId="{A84BC766-A431-479A-9D9C-BD6002F991F3}">
      <dgm:prSet/>
      <dgm:spPr/>
      <dgm:t>
        <a:bodyPr/>
        <a:lstStyle/>
        <a:p>
          <a:r>
            <a:rPr lang="da-DK"/>
            <a:t>150 sogne- og byrådspolitikere blev barberet ned til 31 i det nye Aarhus Byråd. Lokal- og borgerlisterne forsvandt ud af det nye byråd</a:t>
          </a:r>
          <a:endParaRPr lang="en-US"/>
        </a:p>
      </dgm:t>
    </dgm:pt>
    <dgm:pt modelId="{05050F45-E201-49A4-8B3D-F681AA8ACEF2}" type="parTrans" cxnId="{C0C0D13E-1BB1-4209-830C-7785F25B47DB}">
      <dgm:prSet/>
      <dgm:spPr/>
      <dgm:t>
        <a:bodyPr/>
        <a:lstStyle/>
        <a:p>
          <a:endParaRPr lang="en-US"/>
        </a:p>
      </dgm:t>
    </dgm:pt>
    <dgm:pt modelId="{7F47FE85-8D26-44BD-9D77-2AC99B03DD54}" type="sibTrans" cxnId="{C0C0D13E-1BB1-4209-830C-7785F25B47DB}">
      <dgm:prSet/>
      <dgm:spPr/>
      <dgm:t>
        <a:bodyPr/>
        <a:lstStyle/>
        <a:p>
          <a:endParaRPr lang="en-US"/>
        </a:p>
      </dgm:t>
    </dgm:pt>
    <dgm:pt modelId="{3D1AEA2B-E789-4E37-B391-FEADFEE0B03E}">
      <dgm:prSet/>
      <dgm:spPr/>
      <dgm:t>
        <a:bodyPr/>
        <a:lstStyle/>
        <a:p>
          <a:r>
            <a:rPr lang="da-DK"/>
            <a:t>Hvilket liv blev levet i oplandet? To kulturer – dem, der så mod Aarhus, og dem, der havde rødder lokalt.</a:t>
          </a:r>
          <a:endParaRPr lang="en-US"/>
        </a:p>
      </dgm:t>
    </dgm:pt>
    <dgm:pt modelId="{A7C247DB-1CEA-4D32-A6C4-E26EF7C2384C}" type="parTrans" cxnId="{E1E5EC01-753E-4AB6-800F-D6D3221BF25F}">
      <dgm:prSet/>
      <dgm:spPr/>
      <dgm:t>
        <a:bodyPr/>
        <a:lstStyle/>
        <a:p>
          <a:endParaRPr lang="en-US"/>
        </a:p>
      </dgm:t>
    </dgm:pt>
    <dgm:pt modelId="{36476822-5807-4172-BE33-6E3F1838584E}" type="sibTrans" cxnId="{E1E5EC01-753E-4AB6-800F-D6D3221BF25F}">
      <dgm:prSet/>
      <dgm:spPr/>
      <dgm:t>
        <a:bodyPr/>
        <a:lstStyle/>
        <a:p>
          <a:endParaRPr lang="en-US"/>
        </a:p>
      </dgm:t>
    </dgm:pt>
    <dgm:pt modelId="{B9EC3D5E-254A-44F4-B683-5FECAE3DDD05}" type="pres">
      <dgm:prSet presAssocID="{7D2F4BC3-C5A2-4C93-9179-84D849ADB717}" presName="root" presStyleCnt="0">
        <dgm:presLayoutVars>
          <dgm:dir/>
          <dgm:resizeHandles val="exact"/>
        </dgm:presLayoutVars>
      </dgm:prSet>
      <dgm:spPr/>
    </dgm:pt>
    <dgm:pt modelId="{03124351-9E46-4816-AEC5-7C2FC2B9D69E}" type="pres">
      <dgm:prSet presAssocID="{100208C5-8DC2-4E1E-B996-7E426F0EA17F}" presName="compNode" presStyleCnt="0"/>
      <dgm:spPr/>
    </dgm:pt>
    <dgm:pt modelId="{3BDF0763-4F21-424E-8CDD-A8E09092A4E6}" type="pres">
      <dgm:prSet presAssocID="{100208C5-8DC2-4E1E-B996-7E426F0EA17F}" presName="bgRect" presStyleLbl="bgShp" presStyleIdx="0" presStyleCnt="4"/>
      <dgm:spPr/>
    </dgm:pt>
    <dgm:pt modelId="{23DC9A3B-107D-49B6-8D09-A681276F2578}" type="pres">
      <dgm:prSet presAssocID="{100208C5-8DC2-4E1E-B996-7E426F0EA1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el2"/>
        </a:ext>
      </dgm:extLst>
    </dgm:pt>
    <dgm:pt modelId="{16C957A0-6F05-49B9-B756-F5C0974C8CCF}" type="pres">
      <dgm:prSet presAssocID="{100208C5-8DC2-4E1E-B996-7E426F0EA17F}" presName="spaceRect" presStyleCnt="0"/>
      <dgm:spPr/>
    </dgm:pt>
    <dgm:pt modelId="{DEE1D446-FE64-470C-AD29-2B63FC9D9460}" type="pres">
      <dgm:prSet presAssocID="{100208C5-8DC2-4E1E-B996-7E426F0EA17F}" presName="parTx" presStyleLbl="revTx" presStyleIdx="0" presStyleCnt="4">
        <dgm:presLayoutVars>
          <dgm:chMax val="0"/>
          <dgm:chPref val="0"/>
        </dgm:presLayoutVars>
      </dgm:prSet>
      <dgm:spPr/>
    </dgm:pt>
    <dgm:pt modelId="{6126F028-E6B4-4A50-B6D4-6F3E035B46C3}" type="pres">
      <dgm:prSet presAssocID="{3147AEB5-17F3-4329-8700-1C79F2487111}" presName="sibTrans" presStyleCnt="0"/>
      <dgm:spPr/>
    </dgm:pt>
    <dgm:pt modelId="{6A840F57-08F2-43EB-91EB-D2941429AEA2}" type="pres">
      <dgm:prSet presAssocID="{7FF52492-903B-4D23-88C4-B542733168D8}" presName="compNode" presStyleCnt="0"/>
      <dgm:spPr/>
    </dgm:pt>
    <dgm:pt modelId="{57308FFB-4B9E-4202-B8EA-30DA91924169}" type="pres">
      <dgm:prSet presAssocID="{7FF52492-903B-4D23-88C4-B542733168D8}" presName="bgRect" presStyleLbl="bgShp" presStyleIdx="1" presStyleCnt="4"/>
      <dgm:spPr/>
    </dgm:pt>
    <dgm:pt modelId="{DECE518D-972E-4A5C-8075-D10BBBA3EA5E}" type="pres">
      <dgm:prSet presAssocID="{7FF52492-903B-4D23-88C4-B542733168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B997F9A-7A1F-4C3C-AEAF-ACC3CD21ABE4}" type="pres">
      <dgm:prSet presAssocID="{7FF52492-903B-4D23-88C4-B542733168D8}" presName="spaceRect" presStyleCnt="0"/>
      <dgm:spPr/>
    </dgm:pt>
    <dgm:pt modelId="{2CD92753-7FC0-402A-923A-06BEA678D867}" type="pres">
      <dgm:prSet presAssocID="{7FF52492-903B-4D23-88C4-B542733168D8}" presName="parTx" presStyleLbl="revTx" presStyleIdx="1" presStyleCnt="4">
        <dgm:presLayoutVars>
          <dgm:chMax val="0"/>
          <dgm:chPref val="0"/>
        </dgm:presLayoutVars>
      </dgm:prSet>
      <dgm:spPr/>
    </dgm:pt>
    <dgm:pt modelId="{6CDF5F23-605B-4642-A11B-525AB00D9D67}" type="pres">
      <dgm:prSet presAssocID="{C917DE5F-B734-41AA-87EE-0354861553B4}" presName="sibTrans" presStyleCnt="0"/>
      <dgm:spPr/>
    </dgm:pt>
    <dgm:pt modelId="{CCD6C45A-8D47-469C-B42B-6DC7EE0891AC}" type="pres">
      <dgm:prSet presAssocID="{A84BC766-A431-479A-9D9C-BD6002F991F3}" presName="compNode" presStyleCnt="0"/>
      <dgm:spPr/>
    </dgm:pt>
    <dgm:pt modelId="{BE8BE45F-1B74-4989-963F-339E43F30AC1}" type="pres">
      <dgm:prSet presAssocID="{A84BC766-A431-479A-9D9C-BD6002F991F3}" presName="bgRect" presStyleLbl="bgShp" presStyleIdx="2" presStyleCnt="4"/>
      <dgm:spPr/>
    </dgm:pt>
    <dgm:pt modelId="{C2861932-B309-4F2E-9C84-4A7D94745BE5}" type="pres">
      <dgm:prSet presAssocID="{A84BC766-A431-479A-9D9C-BD6002F991F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704E22F0-C3FF-4A0E-AC74-F7B3BA8C6116}" type="pres">
      <dgm:prSet presAssocID="{A84BC766-A431-479A-9D9C-BD6002F991F3}" presName="spaceRect" presStyleCnt="0"/>
      <dgm:spPr/>
    </dgm:pt>
    <dgm:pt modelId="{DD97A4C5-6BD1-4C03-89C5-9729953C842D}" type="pres">
      <dgm:prSet presAssocID="{A84BC766-A431-479A-9D9C-BD6002F991F3}" presName="parTx" presStyleLbl="revTx" presStyleIdx="2" presStyleCnt="4">
        <dgm:presLayoutVars>
          <dgm:chMax val="0"/>
          <dgm:chPref val="0"/>
        </dgm:presLayoutVars>
      </dgm:prSet>
      <dgm:spPr/>
    </dgm:pt>
    <dgm:pt modelId="{15ECBE46-C0FA-405C-A058-5792C4E8EA5E}" type="pres">
      <dgm:prSet presAssocID="{7F47FE85-8D26-44BD-9D77-2AC99B03DD54}" presName="sibTrans" presStyleCnt="0"/>
      <dgm:spPr/>
    </dgm:pt>
    <dgm:pt modelId="{0AF3A52B-8A31-4A2E-916B-05F1554986C9}" type="pres">
      <dgm:prSet presAssocID="{3D1AEA2B-E789-4E37-B391-FEADFEE0B03E}" presName="compNode" presStyleCnt="0"/>
      <dgm:spPr/>
    </dgm:pt>
    <dgm:pt modelId="{1452F31C-B219-43AB-B09D-9BF726C2669C}" type="pres">
      <dgm:prSet presAssocID="{3D1AEA2B-E789-4E37-B391-FEADFEE0B03E}" presName="bgRect" presStyleLbl="bgShp" presStyleIdx="3" presStyleCnt="4"/>
      <dgm:spPr/>
    </dgm:pt>
    <dgm:pt modelId="{1EFA1E2A-2AA9-462B-94B2-3450D3A27C95}" type="pres">
      <dgm:prSet presAssocID="{3D1AEA2B-E789-4E37-B391-FEADFEE0B03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5A535007-6CE3-4C8D-86DB-95163ECE7B85}" type="pres">
      <dgm:prSet presAssocID="{3D1AEA2B-E789-4E37-B391-FEADFEE0B03E}" presName="spaceRect" presStyleCnt="0"/>
      <dgm:spPr/>
    </dgm:pt>
    <dgm:pt modelId="{F21E988E-199A-4CBB-BEA9-19CAEEE0844B}" type="pres">
      <dgm:prSet presAssocID="{3D1AEA2B-E789-4E37-B391-FEADFEE0B03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1E5EC01-753E-4AB6-800F-D6D3221BF25F}" srcId="{7D2F4BC3-C5A2-4C93-9179-84D849ADB717}" destId="{3D1AEA2B-E789-4E37-B391-FEADFEE0B03E}" srcOrd="3" destOrd="0" parTransId="{A7C247DB-1CEA-4D32-A6C4-E26EF7C2384C}" sibTransId="{36476822-5807-4172-BE33-6E3F1838584E}"/>
    <dgm:cxn modelId="{5D28DB11-D73C-4ADA-854C-833409F1F4FA}" type="presOf" srcId="{7FF52492-903B-4D23-88C4-B542733168D8}" destId="{2CD92753-7FC0-402A-923A-06BEA678D867}" srcOrd="0" destOrd="0" presId="urn:microsoft.com/office/officeart/2018/2/layout/IconVerticalSolidList"/>
    <dgm:cxn modelId="{C0C0D13E-1BB1-4209-830C-7785F25B47DB}" srcId="{7D2F4BC3-C5A2-4C93-9179-84D849ADB717}" destId="{A84BC766-A431-479A-9D9C-BD6002F991F3}" srcOrd="2" destOrd="0" parTransId="{05050F45-E201-49A4-8B3D-F681AA8ACEF2}" sibTransId="{7F47FE85-8D26-44BD-9D77-2AC99B03DD54}"/>
    <dgm:cxn modelId="{33DE6E63-CAAC-44DA-B86F-D35E30A7B571}" srcId="{7D2F4BC3-C5A2-4C93-9179-84D849ADB717}" destId="{7FF52492-903B-4D23-88C4-B542733168D8}" srcOrd="1" destOrd="0" parTransId="{64B22FD1-2B00-475B-8D39-8831B6B7585C}" sibTransId="{C917DE5F-B734-41AA-87EE-0354861553B4}"/>
    <dgm:cxn modelId="{44C7BF87-C3FA-417E-B0A8-3AA0D16A90D6}" type="presOf" srcId="{100208C5-8DC2-4E1E-B996-7E426F0EA17F}" destId="{DEE1D446-FE64-470C-AD29-2B63FC9D9460}" srcOrd="0" destOrd="0" presId="urn:microsoft.com/office/officeart/2018/2/layout/IconVerticalSolidList"/>
    <dgm:cxn modelId="{A01975A9-E81B-4828-8D75-3C3A82EC1B60}" type="presOf" srcId="{7D2F4BC3-C5A2-4C93-9179-84D849ADB717}" destId="{B9EC3D5E-254A-44F4-B683-5FECAE3DDD05}" srcOrd="0" destOrd="0" presId="urn:microsoft.com/office/officeart/2018/2/layout/IconVerticalSolidList"/>
    <dgm:cxn modelId="{F0B3BCC0-1E57-43A9-96C6-D8635E31A35C}" srcId="{7D2F4BC3-C5A2-4C93-9179-84D849ADB717}" destId="{100208C5-8DC2-4E1E-B996-7E426F0EA17F}" srcOrd="0" destOrd="0" parTransId="{F277F7C7-8769-41B5-8060-134CEED88803}" sibTransId="{3147AEB5-17F3-4329-8700-1C79F2487111}"/>
    <dgm:cxn modelId="{E5B7C8FC-A31B-4CDB-BD3C-3844E6767983}" type="presOf" srcId="{3D1AEA2B-E789-4E37-B391-FEADFEE0B03E}" destId="{F21E988E-199A-4CBB-BEA9-19CAEEE0844B}" srcOrd="0" destOrd="0" presId="urn:microsoft.com/office/officeart/2018/2/layout/IconVerticalSolidList"/>
    <dgm:cxn modelId="{F7EF71FF-B158-49DB-A77D-2048F683FCEF}" type="presOf" srcId="{A84BC766-A431-479A-9D9C-BD6002F991F3}" destId="{DD97A4C5-6BD1-4C03-89C5-9729953C842D}" srcOrd="0" destOrd="0" presId="urn:microsoft.com/office/officeart/2018/2/layout/IconVerticalSolidList"/>
    <dgm:cxn modelId="{FEF540DB-EF3C-46DF-839A-6B29B4CD81A4}" type="presParOf" srcId="{B9EC3D5E-254A-44F4-B683-5FECAE3DDD05}" destId="{03124351-9E46-4816-AEC5-7C2FC2B9D69E}" srcOrd="0" destOrd="0" presId="urn:microsoft.com/office/officeart/2018/2/layout/IconVerticalSolidList"/>
    <dgm:cxn modelId="{FC72E970-9DB3-42C6-A943-0C67BFF5B0E5}" type="presParOf" srcId="{03124351-9E46-4816-AEC5-7C2FC2B9D69E}" destId="{3BDF0763-4F21-424E-8CDD-A8E09092A4E6}" srcOrd="0" destOrd="0" presId="urn:microsoft.com/office/officeart/2018/2/layout/IconVerticalSolidList"/>
    <dgm:cxn modelId="{F42F9A08-06DE-4A35-803C-D8A936AEC66E}" type="presParOf" srcId="{03124351-9E46-4816-AEC5-7C2FC2B9D69E}" destId="{23DC9A3B-107D-49B6-8D09-A681276F2578}" srcOrd="1" destOrd="0" presId="urn:microsoft.com/office/officeart/2018/2/layout/IconVerticalSolidList"/>
    <dgm:cxn modelId="{9BB61366-BE51-44B0-9418-3B432CE6BDDE}" type="presParOf" srcId="{03124351-9E46-4816-AEC5-7C2FC2B9D69E}" destId="{16C957A0-6F05-49B9-B756-F5C0974C8CCF}" srcOrd="2" destOrd="0" presId="urn:microsoft.com/office/officeart/2018/2/layout/IconVerticalSolidList"/>
    <dgm:cxn modelId="{CFFB208F-1E21-4582-8BEB-FCBA61A5E474}" type="presParOf" srcId="{03124351-9E46-4816-AEC5-7C2FC2B9D69E}" destId="{DEE1D446-FE64-470C-AD29-2B63FC9D9460}" srcOrd="3" destOrd="0" presId="urn:microsoft.com/office/officeart/2018/2/layout/IconVerticalSolidList"/>
    <dgm:cxn modelId="{90CDEA46-8CB4-4BAD-B160-47E2513340E3}" type="presParOf" srcId="{B9EC3D5E-254A-44F4-B683-5FECAE3DDD05}" destId="{6126F028-E6B4-4A50-B6D4-6F3E035B46C3}" srcOrd="1" destOrd="0" presId="urn:microsoft.com/office/officeart/2018/2/layout/IconVerticalSolidList"/>
    <dgm:cxn modelId="{861D7B42-3CE7-45D8-BEE4-0AAA5BEF1858}" type="presParOf" srcId="{B9EC3D5E-254A-44F4-B683-5FECAE3DDD05}" destId="{6A840F57-08F2-43EB-91EB-D2941429AEA2}" srcOrd="2" destOrd="0" presId="urn:microsoft.com/office/officeart/2018/2/layout/IconVerticalSolidList"/>
    <dgm:cxn modelId="{19DB1760-B556-4F45-96B0-46FB9A24A907}" type="presParOf" srcId="{6A840F57-08F2-43EB-91EB-D2941429AEA2}" destId="{57308FFB-4B9E-4202-B8EA-30DA91924169}" srcOrd="0" destOrd="0" presId="urn:microsoft.com/office/officeart/2018/2/layout/IconVerticalSolidList"/>
    <dgm:cxn modelId="{FBF4B811-A03C-4EFC-A3A4-A34009B351B0}" type="presParOf" srcId="{6A840F57-08F2-43EB-91EB-D2941429AEA2}" destId="{DECE518D-972E-4A5C-8075-D10BBBA3EA5E}" srcOrd="1" destOrd="0" presId="urn:microsoft.com/office/officeart/2018/2/layout/IconVerticalSolidList"/>
    <dgm:cxn modelId="{C8C588F6-1DDF-43DC-BDA4-6451AEA6D33F}" type="presParOf" srcId="{6A840F57-08F2-43EB-91EB-D2941429AEA2}" destId="{2B997F9A-7A1F-4C3C-AEAF-ACC3CD21ABE4}" srcOrd="2" destOrd="0" presId="urn:microsoft.com/office/officeart/2018/2/layout/IconVerticalSolidList"/>
    <dgm:cxn modelId="{1BDDDED7-E645-4845-8061-505306633F04}" type="presParOf" srcId="{6A840F57-08F2-43EB-91EB-D2941429AEA2}" destId="{2CD92753-7FC0-402A-923A-06BEA678D867}" srcOrd="3" destOrd="0" presId="urn:microsoft.com/office/officeart/2018/2/layout/IconVerticalSolidList"/>
    <dgm:cxn modelId="{5AAF5294-B73B-4124-B8BD-4DC72EBA561F}" type="presParOf" srcId="{B9EC3D5E-254A-44F4-B683-5FECAE3DDD05}" destId="{6CDF5F23-605B-4642-A11B-525AB00D9D67}" srcOrd="3" destOrd="0" presId="urn:microsoft.com/office/officeart/2018/2/layout/IconVerticalSolidList"/>
    <dgm:cxn modelId="{484E6343-40F4-41AF-81E2-C92A28750B0A}" type="presParOf" srcId="{B9EC3D5E-254A-44F4-B683-5FECAE3DDD05}" destId="{CCD6C45A-8D47-469C-B42B-6DC7EE0891AC}" srcOrd="4" destOrd="0" presId="urn:microsoft.com/office/officeart/2018/2/layout/IconVerticalSolidList"/>
    <dgm:cxn modelId="{495F2480-167E-41A4-86A4-3C43E476DDCB}" type="presParOf" srcId="{CCD6C45A-8D47-469C-B42B-6DC7EE0891AC}" destId="{BE8BE45F-1B74-4989-963F-339E43F30AC1}" srcOrd="0" destOrd="0" presId="urn:microsoft.com/office/officeart/2018/2/layout/IconVerticalSolidList"/>
    <dgm:cxn modelId="{F5B4C657-984C-4D5F-A238-D1716A1E634D}" type="presParOf" srcId="{CCD6C45A-8D47-469C-B42B-6DC7EE0891AC}" destId="{C2861932-B309-4F2E-9C84-4A7D94745BE5}" srcOrd="1" destOrd="0" presId="urn:microsoft.com/office/officeart/2018/2/layout/IconVerticalSolidList"/>
    <dgm:cxn modelId="{C8F3D84F-1A99-4722-B651-29C262A22CF5}" type="presParOf" srcId="{CCD6C45A-8D47-469C-B42B-6DC7EE0891AC}" destId="{704E22F0-C3FF-4A0E-AC74-F7B3BA8C6116}" srcOrd="2" destOrd="0" presId="urn:microsoft.com/office/officeart/2018/2/layout/IconVerticalSolidList"/>
    <dgm:cxn modelId="{3FC684E8-5C12-4228-8F68-7D5B74BCE426}" type="presParOf" srcId="{CCD6C45A-8D47-469C-B42B-6DC7EE0891AC}" destId="{DD97A4C5-6BD1-4C03-89C5-9729953C842D}" srcOrd="3" destOrd="0" presId="urn:microsoft.com/office/officeart/2018/2/layout/IconVerticalSolidList"/>
    <dgm:cxn modelId="{2167EA24-F1BC-45D9-938F-B2433961BAD0}" type="presParOf" srcId="{B9EC3D5E-254A-44F4-B683-5FECAE3DDD05}" destId="{15ECBE46-C0FA-405C-A058-5792C4E8EA5E}" srcOrd="5" destOrd="0" presId="urn:microsoft.com/office/officeart/2018/2/layout/IconVerticalSolidList"/>
    <dgm:cxn modelId="{EBA9A8A9-764E-41D9-BA61-77D8B13F64DD}" type="presParOf" srcId="{B9EC3D5E-254A-44F4-B683-5FECAE3DDD05}" destId="{0AF3A52B-8A31-4A2E-916B-05F1554986C9}" srcOrd="6" destOrd="0" presId="urn:microsoft.com/office/officeart/2018/2/layout/IconVerticalSolidList"/>
    <dgm:cxn modelId="{40AEA588-6CE4-4EEA-B087-3889F3F18B35}" type="presParOf" srcId="{0AF3A52B-8A31-4A2E-916B-05F1554986C9}" destId="{1452F31C-B219-43AB-B09D-9BF726C2669C}" srcOrd="0" destOrd="0" presId="urn:microsoft.com/office/officeart/2018/2/layout/IconVerticalSolidList"/>
    <dgm:cxn modelId="{EB146ED4-224E-42C7-A768-A6CC45A10ADD}" type="presParOf" srcId="{0AF3A52B-8A31-4A2E-916B-05F1554986C9}" destId="{1EFA1E2A-2AA9-462B-94B2-3450D3A27C95}" srcOrd="1" destOrd="0" presId="urn:microsoft.com/office/officeart/2018/2/layout/IconVerticalSolidList"/>
    <dgm:cxn modelId="{16D32C64-9DC9-409C-8C95-49404989BD88}" type="presParOf" srcId="{0AF3A52B-8A31-4A2E-916B-05F1554986C9}" destId="{5A535007-6CE3-4C8D-86DB-95163ECE7B85}" srcOrd="2" destOrd="0" presId="urn:microsoft.com/office/officeart/2018/2/layout/IconVerticalSolidList"/>
    <dgm:cxn modelId="{8FBAEFFF-4115-4FD7-8D23-60FF0D1F37EE}" type="presParOf" srcId="{0AF3A52B-8A31-4A2E-916B-05F1554986C9}" destId="{F21E988E-199A-4CBB-BEA9-19CAEEE084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F0763-4F21-424E-8CDD-A8E09092A4E6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C9A3B-107D-49B6-8D09-A681276F2578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1D446-FE64-470C-AD29-2B63FC9D9460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1970: 22 kommuner bliver til én</a:t>
          </a:r>
          <a:endParaRPr lang="en-US" sz="2000" kern="1200"/>
        </a:p>
      </dsp:txBody>
      <dsp:txXfrm>
        <a:off x="1429899" y="2442"/>
        <a:ext cx="5083704" cy="1238008"/>
      </dsp:txXfrm>
    </dsp:sp>
    <dsp:sp modelId="{57308FFB-4B9E-4202-B8EA-30DA91924169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E518D-972E-4A5C-8075-D10BBBA3EA5E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92753-7FC0-402A-923A-06BEA678D867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Herefter: den ene halvdel kom fra købstaden, den anden fra de gamle sognekommuner</a:t>
          </a:r>
          <a:endParaRPr lang="en-US" sz="2000" kern="1200"/>
        </a:p>
      </dsp:txBody>
      <dsp:txXfrm>
        <a:off x="1429899" y="1549953"/>
        <a:ext cx="5083704" cy="1238008"/>
      </dsp:txXfrm>
    </dsp:sp>
    <dsp:sp modelId="{BE8BE45F-1B74-4989-963F-339E43F30AC1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61932-B309-4F2E-9C84-4A7D94745BE5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7A4C5-6BD1-4C03-89C5-9729953C842D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150 sogne- og byrådspolitikere blev barberet ned til 31 i det nye Aarhus Byråd. Lokal- og borgerlisterne forsvandt ud af det nye byråd</a:t>
          </a:r>
          <a:endParaRPr lang="en-US" sz="2000" kern="1200"/>
        </a:p>
      </dsp:txBody>
      <dsp:txXfrm>
        <a:off x="1429899" y="3097464"/>
        <a:ext cx="5083704" cy="1238008"/>
      </dsp:txXfrm>
    </dsp:sp>
    <dsp:sp modelId="{1452F31C-B219-43AB-B09D-9BF726C2669C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A1E2A-2AA9-462B-94B2-3450D3A27C95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E988E-199A-4CBB-BEA9-19CAEEE0844B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Hvilket liv blev levet i oplandet? To kulturer – dem, der så mod Aarhus, og dem, der havde rødder lokalt.</a:t>
          </a:r>
          <a:endParaRPr lang="en-US" sz="2000" kern="1200"/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BC9EB-8BE3-403C-9F47-FEE4986E0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3473ABC-54CA-4B42-BE3F-852874309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966D6A-4B1D-41F1-A8EA-42DB73A6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4EAB0C-079C-4430-85E5-8DFE9B85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BC668A-5215-436D-9026-6D341425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3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452B8-BEE4-4A68-9A12-E190E13C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391AEDD-5F63-4F72-BA77-6D108AF29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0BE4F9-0BD7-4D3B-9E02-24272CD6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939EED-8916-49C3-821A-4A3E7749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EA3041-20E8-461E-B5B1-7076E4B0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C48499F-80B5-4BA4-B6DB-87A2107CA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7067125-870C-482E-A52F-FA121492C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93C25C-46BE-4BE8-A006-62A6946E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788308-0648-4C72-A199-C3246C0F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33C7F-4B8E-42EE-B402-2A6AE2BC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4A821-13FF-4ECF-AFE8-B54A2912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0A164A-B5BB-4352-B64B-9D212513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4A95BA-C116-4D9F-B3B9-CDEC5E53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36D870-D30E-4D48-9B2B-0F243B63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08B758-3317-4429-BD25-33D8A6EC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4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7934F-FB48-47D3-B775-6A37B818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BC168F-1B86-4C03-9028-8C79E7AEA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8AD675-D424-418F-80B4-81D5AB16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6DDA47-5C2D-4929-924B-E3C197C6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1667C1-A114-4C75-B873-11C3AA52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0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46AA8-3DD2-4B2B-95B5-67B4CAC7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88C43A-C34E-4302-B4DE-A59AB9E4F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45EE74C-8AA0-43AA-BE5B-DEBED84BA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EB1EEB5-55C5-4649-AADF-8D863708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6C496F-E128-46E7-AAF3-608D4868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1B5581-C299-4B57-A792-0F4E3940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5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C0AB-5544-4019-9225-BCF26D51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798588C-1842-42BD-B7F9-220122A5C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7A08899-48A7-422C-A0C5-FCE7208A5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E1C5615-5591-462D-9BCB-F19BDF077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C1AA06D-F444-4C0B-B3A1-282FC512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DBCA5F5-086B-4DA1-BB67-7E9565CF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5A3802A-DE16-4A95-A771-A5B7E0FA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1E2556A-BD5F-4740-9DA3-853479A9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5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4DBBB-3682-4DFB-965B-561FEB77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721A0FD-3D20-420B-AD1E-6DAAE56F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6544CB3-AB71-4BDE-9AB2-A65C2BCD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F5813C5-433E-4B5D-8282-E221124A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CF79B7-7DD3-4B42-ADAD-0514F8D2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B3A4408-B55A-4A75-9FF1-4AD791EC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A099EC8-3D62-47A3-A40B-7F76EF46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2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35ED5-A5E5-459D-A8BB-FA0030C2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6C9038-E182-49C5-9A59-6FF1D0814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BC863BB-6001-4D33-89BA-7F2F4DBCA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451EDF-5FF0-4A09-9B1C-74C68C3B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B0DC0F-4A91-4E8B-B672-CF2865B5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74B2AC-83DC-4A9D-BC05-0EC5AFE7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B79B8-9CA9-4C38-AB5D-51286193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CF4C027-B5B9-4F10-9B24-6428F705D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25C267-A8A9-4243-9097-72762619A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908BC4-CF54-456C-9790-6B32FA41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9893B6E-2539-4192-8E7A-8B832533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562FE3-3015-438A-B944-AC0D4AFE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B8BFA42-3E72-4EDA-9C39-69DE5D5A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5FFE131-CFC3-48AF-B825-E846DBB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D3CE13-0834-4A30-9AEB-188226ADA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03AC-46C5-4F88-A790-E487F7D7BBBF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39B1FA-A275-44E4-80D2-ACEEDAA2B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BE6EE8-A528-4026-B967-69A5EF371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F0E8-2EA1-4188-A667-24E152D9FC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17C5335-039C-49EC-8516-5B76FF9E0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2320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9434DB-3A19-4383-B7E5-53BCE6DE9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rgbClr val="FFFFFF"/>
                </a:solidFill>
              </a:rPr>
              <a:t>Historien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AEDFB80-904C-4A9E-821D-4D1DE7E7A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FFFFFF"/>
                </a:solidFill>
              </a:rPr>
              <a:t>Oplandsudvalget 4.novembet 2019</a:t>
            </a:r>
          </a:p>
        </p:txBody>
      </p:sp>
    </p:spTree>
    <p:extLst>
      <p:ext uri="{BB962C8B-B14F-4D97-AF65-F5344CB8AC3E}">
        <p14:creationId xmlns:p14="http://schemas.microsoft.com/office/powerpoint/2010/main" val="316195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6CB2E3-3429-4255-B384-13C7BB31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3400" dirty="0" err="1">
                <a:solidFill>
                  <a:srgbClr val="FFFFFF"/>
                </a:solidFill>
              </a:rPr>
              <a:t>Efter</a:t>
            </a:r>
            <a:r>
              <a:rPr lang="en-GB" sz="3400" dirty="0">
                <a:solidFill>
                  <a:srgbClr val="FFFFFF"/>
                </a:solidFill>
              </a:rPr>
              <a:t> 1970:</a:t>
            </a:r>
            <a:br>
              <a:rPr lang="en-GB" sz="3400" dirty="0">
                <a:solidFill>
                  <a:srgbClr val="FFFFFF"/>
                </a:solidFill>
              </a:rPr>
            </a:br>
            <a:r>
              <a:rPr lang="en-GB" sz="3400" dirty="0" err="1">
                <a:solidFill>
                  <a:srgbClr val="FFFFFF"/>
                </a:solidFill>
              </a:rPr>
              <a:t>Foreningsliv</a:t>
            </a:r>
            <a:r>
              <a:rPr lang="en-GB" sz="3400" dirty="0">
                <a:solidFill>
                  <a:srgbClr val="FFFFFF"/>
                </a:solidFill>
              </a:rPr>
              <a:t>, </a:t>
            </a:r>
            <a:r>
              <a:rPr lang="en-GB" sz="3400" dirty="0" err="1">
                <a:solidFill>
                  <a:srgbClr val="FFFFFF"/>
                </a:solidFill>
              </a:rPr>
              <a:t>kommunalreform</a:t>
            </a:r>
            <a:r>
              <a:rPr lang="en-GB" sz="3400" dirty="0">
                <a:solidFill>
                  <a:srgbClr val="FFFFFF"/>
                </a:solidFill>
              </a:rPr>
              <a:t> og </a:t>
            </a:r>
            <a:r>
              <a:rPr lang="en-GB" sz="3400" dirty="0" err="1">
                <a:solidFill>
                  <a:srgbClr val="FFFFFF"/>
                </a:solidFill>
              </a:rPr>
              <a:t>pendling</a:t>
            </a:r>
            <a:endParaRPr lang="en-GB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15419FF9-948F-4A2B-B771-B74B94D99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1283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00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44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6AE163-768C-4F8D-8ADE-D26E3B8F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 sz="4400">
                <a:solidFill>
                  <a:srgbClr val="FFFFFF"/>
                </a:solidFill>
              </a:rPr>
              <a:t>150 års historie - drivkræfter</a:t>
            </a:r>
          </a:p>
        </p:txBody>
      </p:sp>
      <p:pic>
        <p:nvPicPr>
          <p:cNvPr id="5" name="Billede 4" descr="Et billede, der indeholder udendørs, tog, gade, spor&#10;&#10;Automatisk genereret beskrivelse">
            <a:extLst>
              <a:ext uri="{FF2B5EF4-FFF2-40B4-BE49-F238E27FC236}">
                <a16:creationId xmlns:a16="http://schemas.microsoft.com/office/drawing/2014/main" id="{BD9F80FB-E634-4C3F-98F9-23022BD0D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3" r="1" b="46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71AFCC-6068-4F10-B13A-2D484126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2000" dirty="0" err="1">
                <a:solidFill>
                  <a:srgbClr val="FFFFFF"/>
                </a:solidFill>
              </a:rPr>
              <a:t>Transportformerne</a:t>
            </a:r>
            <a:r>
              <a:rPr lang="en-GB" sz="2000" dirty="0">
                <a:solidFill>
                  <a:srgbClr val="FFFFFF"/>
                </a:solidFill>
              </a:rPr>
              <a:t>: </a:t>
            </a:r>
            <a:r>
              <a:rPr lang="en-GB" sz="2000" dirty="0" err="1">
                <a:solidFill>
                  <a:srgbClr val="FFFFFF"/>
                </a:solidFill>
              </a:rPr>
              <a:t>jernbaner</a:t>
            </a:r>
            <a:r>
              <a:rPr lang="en-GB" sz="2000" dirty="0">
                <a:solidFill>
                  <a:srgbClr val="FFFFFF"/>
                </a:solidFill>
              </a:rPr>
              <a:t>, </a:t>
            </a:r>
            <a:r>
              <a:rPr lang="en-GB" sz="2000" dirty="0" err="1">
                <a:solidFill>
                  <a:srgbClr val="FFFFFF"/>
                </a:solidFill>
              </a:rPr>
              <a:t>rutebiler</a:t>
            </a:r>
            <a:r>
              <a:rPr lang="en-GB" sz="2000" dirty="0">
                <a:solidFill>
                  <a:srgbClr val="FFFFFF"/>
                </a:solidFill>
              </a:rPr>
              <a:t>, </a:t>
            </a:r>
            <a:r>
              <a:rPr lang="en-GB" sz="2000" dirty="0" err="1">
                <a:solidFill>
                  <a:srgbClr val="FFFFFF"/>
                </a:solidFill>
              </a:rPr>
              <a:t>lastbiler</a:t>
            </a:r>
            <a:r>
              <a:rPr lang="en-GB" sz="2000" dirty="0">
                <a:solidFill>
                  <a:srgbClr val="FFFFFF"/>
                </a:solidFill>
              </a:rPr>
              <a:t> og </a:t>
            </a:r>
            <a:r>
              <a:rPr lang="en-GB" sz="2000" dirty="0" err="1">
                <a:solidFill>
                  <a:srgbClr val="FFFFFF"/>
                </a:solidFill>
              </a:rPr>
              <a:t>privatbilisme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 err="1">
                <a:solidFill>
                  <a:srgbClr val="FFFFFF"/>
                </a:solidFill>
              </a:rPr>
              <a:t>Arbejdsmarkedet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 err="1">
                <a:solidFill>
                  <a:srgbClr val="FFFFFF"/>
                </a:solidFill>
              </a:rPr>
              <a:t>Landbrugets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rationalisering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 err="1">
                <a:solidFill>
                  <a:srgbClr val="FFFFFF"/>
                </a:solidFill>
              </a:rPr>
              <a:t>Industriens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udflytning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 err="1">
                <a:solidFill>
                  <a:srgbClr val="FFFFFF"/>
                </a:solidFill>
              </a:rPr>
              <a:t>Aldersfordeling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 err="1">
                <a:solidFill>
                  <a:srgbClr val="FFFFFF"/>
                </a:solidFill>
              </a:rPr>
              <a:t>Hvad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sker</a:t>
            </a:r>
            <a:r>
              <a:rPr lang="en-GB" sz="2000" dirty="0">
                <a:solidFill>
                  <a:srgbClr val="FFFFFF"/>
                </a:solidFill>
              </a:rPr>
              <a:t> der </a:t>
            </a:r>
            <a:r>
              <a:rPr lang="en-GB" sz="2000" dirty="0" err="1">
                <a:solidFill>
                  <a:srgbClr val="FFFFFF"/>
                </a:solidFill>
              </a:rPr>
              <a:t>så</a:t>
            </a:r>
            <a:r>
              <a:rPr lang="en-GB" sz="2000" dirty="0">
                <a:solidFill>
                  <a:srgbClr val="FFFFFF"/>
                </a:solidFill>
              </a:rPr>
              <a:t> nu?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2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61741A-AB88-4DBE-AB69-1A54833D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GB" sz="2800"/>
              <a:t>Historien skrives stadig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D4CF6A-C5E1-4A66-B099-1F443813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GB" sz="2000"/>
              <a:t>100+ “landsbysbeskrivelser” i AarhusWiki – publiceres I mediesamarbejde med Stiftstidende og på sociale medier</a:t>
            </a:r>
          </a:p>
        </p:txBody>
      </p:sp>
      <p:pic>
        <p:nvPicPr>
          <p:cNvPr id="9" name="Billede 8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8D4F52E-430C-4BBB-9E6F-E6FB70599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527692"/>
            <a:ext cx="6250769" cy="28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1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200" y="147856"/>
            <a:ext cx="11157600" cy="914799"/>
          </a:xfrm>
        </p:spPr>
        <p:txBody>
          <a:bodyPr>
            <a:noAutofit/>
          </a:bodyPr>
          <a:lstStyle/>
          <a:p>
            <a:r>
              <a:rPr lang="da-DK" sz="3200" dirty="0"/>
              <a:t>Historien lever stadig – nu med kunstig intelligens til at renskrive sognerådenes protokoller sammen med </a:t>
            </a:r>
            <a:r>
              <a:rPr lang="da-DK" sz="3200" dirty="0" err="1"/>
              <a:t>frivilige</a:t>
            </a:r>
            <a:endParaRPr lang="da-DK" sz="32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4" y="1457290"/>
            <a:ext cx="6277665" cy="3564467"/>
          </a:xfrm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9D48666F-652A-4FAE-BAC8-BE16F6723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83652"/>
              </p:ext>
            </p:extLst>
          </p:nvPr>
        </p:nvGraphicFramePr>
        <p:xfrm>
          <a:off x="342054" y="4720925"/>
          <a:ext cx="6277666" cy="1613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833">
                  <a:extLst>
                    <a:ext uri="{9D8B030D-6E8A-4147-A177-3AD203B41FA5}">
                      <a16:colId xmlns:a16="http://schemas.microsoft.com/office/drawing/2014/main" val="2989308815"/>
                    </a:ext>
                  </a:extLst>
                </a:gridCol>
                <a:gridCol w="3138833">
                  <a:extLst>
                    <a:ext uri="{9D8B030D-6E8A-4147-A177-3AD203B41FA5}">
                      <a16:colId xmlns:a16="http://schemas.microsoft.com/office/drawing/2014/main" val="2111780180"/>
                    </a:ext>
                  </a:extLst>
                </a:gridCol>
              </a:tblGrid>
              <a:tr h="663756">
                <a:tc>
                  <a:txBody>
                    <a:bodyPr/>
                    <a:lstStyle/>
                    <a:p>
                      <a:r>
                        <a:rPr lang="da-DK" sz="2500" dirty="0">
                          <a:solidFill>
                            <a:srgbClr val="000000"/>
                          </a:solidFill>
                        </a:rPr>
                        <a:t>Transskriberede sider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a-DK" sz="2500" dirty="0">
                          <a:solidFill>
                            <a:srgbClr val="000000"/>
                          </a:solidFill>
                        </a:rPr>
                        <a:t>10,000 stk.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11697149"/>
                  </a:ext>
                </a:extLst>
              </a:tr>
              <a:tr h="949858">
                <a:tc>
                  <a:txBody>
                    <a:bodyPr/>
                    <a:lstStyle/>
                    <a:p>
                      <a:r>
                        <a:rPr lang="da-DK" sz="2500" dirty="0">
                          <a:solidFill>
                            <a:srgbClr val="000000"/>
                          </a:solidFill>
                        </a:rPr>
                        <a:t>Bedste maskingenkendelse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a-DK" sz="2500" dirty="0">
                          <a:solidFill>
                            <a:srgbClr val="000000"/>
                          </a:solidFill>
                        </a:rPr>
                        <a:t>92-95 procent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55727364"/>
                  </a:ext>
                </a:extLst>
              </a:tr>
            </a:tbl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32B87502-F5F7-4773-90F3-6D103A73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334" y="1347085"/>
            <a:ext cx="3984441" cy="50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2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EEE50FF-6AE1-4E47-BC77-1E2D6CB8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5"/>
            <a:ext cx="10905066" cy="54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884DE01-EE49-4790-8002-B8CA5DCA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Aarhus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lå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ø –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helt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adskilt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oplandet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232BF5DB-59B1-48B2-A37B-429F891BD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728788"/>
            <a:ext cx="5056188" cy="428466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4A53952-1E00-46D2-971C-880A3237C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0" y="1728788"/>
            <a:ext cx="5683250" cy="42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0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51C35D7-628B-40A7-94DA-5B21965E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</a:rPr>
              <a:t>Købstaden i midten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895F814-840C-455A-9113-A84DA009A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72" b="28060"/>
          <a:stretch/>
        </p:blipFill>
        <p:spPr>
          <a:xfrm>
            <a:off x="3087753" y="1675227"/>
            <a:ext cx="601649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35EA85-A7B2-4848-8ADF-FACD75C2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</a:rPr>
              <a:t>Landsbyerne var omdrejningspunkt for hverdag og arbejde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0D34ECC-CFE3-4A98-847B-CBBE1177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896" y="1675227"/>
            <a:ext cx="63262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7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091A88-6C92-4B58-A969-D2E374FE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Andelsbevægelsen og stationsbyerne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8E32DE70-3ADA-405F-8604-5185E38A1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Aarhus banegård 1862 (Viby, Brabrand)</a:t>
            </a:r>
          </a:p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Odderbanen 1883</a:t>
            </a:r>
          </a:p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Grenaabanen 1887</a:t>
            </a:r>
          </a:p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Hammelbanen, 1902</a:t>
            </a:r>
          </a:p>
        </p:txBody>
      </p:sp>
      <p:pic>
        <p:nvPicPr>
          <p:cNvPr id="14" name="Pladsholder til indhold 13" descr="Et billede, der indeholder bygning, tog, station, spor&#10;&#10;Automatisk genereret beskrivelse">
            <a:extLst>
              <a:ext uri="{FF2B5EF4-FFF2-40B4-BE49-F238E27FC236}">
                <a16:creationId xmlns:a16="http://schemas.microsoft.com/office/drawing/2014/main" id="{9E24094C-C889-4799-8BE7-89F1724162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93" y="643467"/>
            <a:ext cx="578630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1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DDE1B-8D2F-49A1-8907-D3FBB93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44" y="300505"/>
            <a:ext cx="10506456" cy="11978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Landsbymiljø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Aarhus Kommune 1974</a:t>
            </a:r>
          </a:p>
        </p:txBody>
      </p:sp>
      <p:pic>
        <p:nvPicPr>
          <p:cNvPr id="5" name="Pladsholder til indhold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B818978C-A538-463F-BA6B-FE2388FB4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4" y="1596117"/>
            <a:ext cx="2936264" cy="400855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7C2B3E7-EADE-4FC8-9C2D-FC51063C8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82" y="1562725"/>
            <a:ext cx="2956307" cy="400855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8F26FF2-49E8-457B-BEA0-0BC06E762265}"/>
              </a:ext>
            </a:extLst>
          </p:cNvPr>
          <p:cNvSpPr/>
          <p:nvPr/>
        </p:nvSpPr>
        <p:spPr>
          <a:xfrm>
            <a:off x="611409" y="5604669"/>
            <a:ext cx="2757999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a-DK" sz="1800" dirty="0">
                <a:solidFill>
                  <a:srgbClr val="001133"/>
                </a:solidFill>
                <a:latin typeface="Helvetica Neue"/>
              </a:rPr>
              <a:t>Smålandsbyer</a:t>
            </a:r>
          </a:p>
          <a:p>
            <a:pPr>
              <a:spcAft>
                <a:spcPts val="600"/>
              </a:spcAft>
            </a:pPr>
            <a:r>
              <a:rPr lang="da-DK" dirty="0"/>
              <a:t>samlinger af gårde og huse,</a:t>
            </a:r>
            <a:endParaRPr lang="en-GB" sz="18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30C0E80-1ED2-445B-B09C-A44204DBA663}"/>
              </a:ext>
            </a:extLst>
          </p:cNvPr>
          <p:cNvSpPr/>
          <p:nvPr/>
        </p:nvSpPr>
        <p:spPr>
          <a:xfrm>
            <a:off x="3826182" y="5635634"/>
            <a:ext cx="29817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1133"/>
                </a:solidFill>
                <a:latin typeface="Helvetica Neue"/>
              </a:rPr>
              <a:t>Kernelandsbyer </a:t>
            </a:r>
          </a:p>
          <a:p>
            <a:r>
              <a:rPr lang="da-DK" dirty="0"/>
              <a:t>bebyggelser, der i daglig tale </a:t>
            </a:r>
          </a:p>
          <a:p>
            <a:r>
              <a:rPr lang="da-DK" dirty="0"/>
              <a:t>forbindes med landsbyer</a:t>
            </a:r>
            <a:endParaRPr lang="en-GB" dirty="0"/>
          </a:p>
        </p:txBody>
      </p:sp>
      <p:pic>
        <p:nvPicPr>
          <p:cNvPr id="13" name="Billede 1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99F6229F-8066-4E7D-B5EB-953343B60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73" y="1562725"/>
            <a:ext cx="2936264" cy="3987464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A65413D6-C6A1-4711-920D-8121CC764F04}"/>
              </a:ext>
            </a:extLst>
          </p:cNvPr>
          <p:cNvSpPr/>
          <p:nvPr/>
        </p:nvSpPr>
        <p:spPr>
          <a:xfrm>
            <a:off x="7020773" y="5604669"/>
            <a:ext cx="43649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1133"/>
                </a:solidFill>
                <a:latin typeface="Helvetica Neue"/>
              </a:rPr>
              <a:t>Storlandsbyer</a:t>
            </a:r>
          </a:p>
          <a:p>
            <a:r>
              <a:rPr lang="da-DK" dirty="0"/>
              <a:t>de vækstbyer, der udvidedes med store, nye </a:t>
            </a:r>
          </a:p>
          <a:p>
            <a:r>
              <a:rPr lang="da-DK" dirty="0"/>
              <a:t>parcelhuskvarterer i 1960’erne og 1970’erne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42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68981E-A266-471D-8E84-5A4FBC8A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Eksempel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Malling</a:t>
            </a:r>
          </a:p>
        </p:txBody>
      </p:sp>
      <p:pic>
        <p:nvPicPr>
          <p:cNvPr id="4" name="Billede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50F6E42-2B32-411A-8FED-DB5858EA1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t="26966" r="66461" b="27341"/>
          <a:stretch/>
        </p:blipFill>
        <p:spPr>
          <a:xfrm>
            <a:off x="480060" y="649773"/>
            <a:ext cx="3425957" cy="555797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56CD65B-C9FD-415D-AA6D-7EBF93993492}"/>
              </a:ext>
            </a:extLst>
          </p:cNvPr>
          <p:cNvSpPr/>
          <p:nvPr/>
        </p:nvSpPr>
        <p:spPr>
          <a:xfrm>
            <a:off x="4387515" y="2022601"/>
            <a:ext cx="7161017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sz="2000" kern="1200" dirty="0">
                <a:solidFill>
                  <a:schemeClr val="tx1"/>
                </a:solidFill>
                <a:highlight>
                  <a:srgbClr val="FF0000"/>
                </a:highlight>
                <a:latin typeface="+mn-lt"/>
                <a:ea typeface="+mn-ea"/>
                <a:cs typeface="+mn-cs"/>
              </a:rPr>
              <a:t>1960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fandtes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følgende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bygninger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anlæg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Malling: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Landbrugsskole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oprettet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1889),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bibliotek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skolen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oprettet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1925),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forsamlingshus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kommunekontor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alderdomshjem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opført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1935 og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udvidet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1944 og 1956),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fodboldbane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anlægget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Egelund,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mindre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lystanlæg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syd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bankfilialer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Odder Bank, Aarhus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Privatbank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Landbosparekassen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andelsmejeri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oprettet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1989,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udbygget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osteri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1951),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biograf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Og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erhvervsvirksomheder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Malling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Dampmølle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oprettet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1888), Malling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Stavfabrik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grundlagt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1899),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Wixor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fabrik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skærekager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tidligerer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Malling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Brødfabrik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oprettet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1931), A/S J.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Torstensen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købmands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og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tømmerhandel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cementvarefabrik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trævarefabrik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flere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større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gartnerier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jernbanestationen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postekspedition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og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telefoncentral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066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E1C39A-B2A1-4FC8-AA45-7F9B6EDD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Biler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landbrugsrationalisering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og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småindustri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den store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udflytning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Lystryp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1944, 1964 og 1969</a:t>
            </a:r>
          </a:p>
        </p:txBody>
      </p:sp>
      <p:pic>
        <p:nvPicPr>
          <p:cNvPr id="7" name="Billede 6" descr="Markarbejde ved Lystrup, 1944.&#10;">
            <a:extLst>
              <a:ext uri="{FF2B5EF4-FFF2-40B4-BE49-F238E27FC236}">
                <a16:creationId xmlns:a16="http://schemas.microsoft.com/office/drawing/2014/main" id="{F013C6EA-A843-4C68-965C-4117D78B0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0" y="784876"/>
            <a:ext cx="3425609" cy="2295158"/>
          </a:xfrm>
          <a:prstGeom prst="rect">
            <a:avLst/>
          </a:prstGeom>
        </p:spPr>
      </p:pic>
      <p:pic>
        <p:nvPicPr>
          <p:cNvPr id="9" name="Billede 8" descr="Et billede, der indeholder udendørs, græs, felt, bygning&#10;&#10;Automatisk genereret beskrivelse">
            <a:extLst>
              <a:ext uri="{FF2B5EF4-FFF2-40B4-BE49-F238E27FC236}">
                <a16:creationId xmlns:a16="http://schemas.microsoft.com/office/drawing/2014/main" id="{F62A6364-0480-414F-AD67-A0303BC20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46" y="784876"/>
            <a:ext cx="3433324" cy="209432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dsholder til indhold 4" descr="Nye bomme ved overskæring i Lystrup, 1965">
            <a:extLst>
              <a:ext uri="{FF2B5EF4-FFF2-40B4-BE49-F238E27FC236}">
                <a16:creationId xmlns:a16="http://schemas.microsoft.com/office/drawing/2014/main" id="{251A2B79-0067-4C1C-89E8-92AD6BFED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25" y="784876"/>
            <a:ext cx="3423916" cy="343249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Office-tema</vt:lpstr>
      <vt:lpstr>Historien </vt:lpstr>
      <vt:lpstr>PowerPoint-præsentation</vt:lpstr>
      <vt:lpstr>Aarhus lå som ø – helt adskilt fra oplandet</vt:lpstr>
      <vt:lpstr>Købstaden i midten</vt:lpstr>
      <vt:lpstr>Landsbyerne var omdrejningspunkt for hverdag og arbejde</vt:lpstr>
      <vt:lpstr>Andelsbevægelsen og stationsbyerne</vt:lpstr>
      <vt:lpstr>Landsbymiljø i Aarhus Kommune 1974</vt:lpstr>
      <vt:lpstr>Eksempel: Malling</vt:lpstr>
      <vt:lpstr>Biler, landbrugsrationalisering og småindustri – den store udflytning Lystryp 1944, 1964 og 1969</vt:lpstr>
      <vt:lpstr>Efter 1970: Foreningsliv, kommunalreform og pendling</vt:lpstr>
      <vt:lpstr>150 års historie - drivkræfter</vt:lpstr>
      <vt:lpstr>Historien skrives stadig</vt:lpstr>
      <vt:lpstr>Historien lever stadig – nu med kunstig intelligens til at renskrive sognerådenes protokoller sammen med frivilige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Historien </dc:title>
  <dc:creator>Søren Bitsch Christensen</dc:creator>
  <cp:lastModifiedBy>Søren Bitsch Christensen</cp:lastModifiedBy>
  <cp:revision>1</cp:revision>
  <dcterms:created xsi:type="dcterms:W3CDTF">2019-11-04T10:58:42Z</dcterms:created>
  <dcterms:modified xsi:type="dcterms:W3CDTF">2019-11-04T10:59:24Z</dcterms:modified>
</cp:coreProperties>
</file>